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D7EAA777-CC30-406C-A6A2-E79E37343580}" type="datetimeFigureOut">
              <a:rPr lang="en-US" smtClean="0"/>
              <a:pPr/>
              <a:t>7/15/2010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5E465493-90BF-4D01-BCD7-54B72585DB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EAA777-CC30-406C-A6A2-E79E37343580}" type="datetimeFigureOut">
              <a:rPr lang="en-US" smtClean="0"/>
              <a:pPr/>
              <a:t>7/15/2010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465493-90BF-4D01-BCD7-54B72585DB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EAA777-CC30-406C-A6A2-E79E37343580}" type="datetimeFigureOut">
              <a:rPr lang="en-US" smtClean="0"/>
              <a:pPr/>
              <a:t>7/15/2010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465493-90BF-4D01-BCD7-54B72585DB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EAA777-CC30-406C-A6A2-E79E37343580}" type="datetimeFigureOut">
              <a:rPr lang="en-US" smtClean="0"/>
              <a:pPr/>
              <a:t>7/15/2010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465493-90BF-4D01-BCD7-54B72585DB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7EAA777-CC30-406C-A6A2-E79E37343580}" type="datetimeFigureOut">
              <a:rPr lang="en-US" smtClean="0"/>
              <a:pPr/>
              <a:t>7/15/2010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465493-90BF-4D01-BCD7-54B72585DB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7EAA777-CC30-406C-A6A2-E79E37343580}" type="datetimeFigureOut">
              <a:rPr lang="en-US" smtClean="0"/>
              <a:pPr/>
              <a:t>7/15/2010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465493-90BF-4D01-BCD7-54B72585DB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7EAA777-CC30-406C-A6A2-E79E37343580}" type="datetimeFigureOut">
              <a:rPr lang="en-US" smtClean="0"/>
              <a:pPr/>
              <a:t>7/15/2010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E465493-90BF-4D01-BCD7-54B72585DB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7EAA777-CC30-406C-A6A2-E79E37343580}" type="datetimeFigureOut">
              <a:rPr lang="en-US" smtClean="0"/>
              <a:pPr/>
              <a:t>7/15/2010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E465493-90BF-4D01-BCD7-54B72585DB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7EAA777-CC30-406C-A6A2-E79E37343580}" type="datetimeFigureOut">
              <a:rPr lang="en-US" smtClean="0"/>
              <a:pPr/>
              <a:t>7/15/2010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E465493-90BF-4D01-BCD7-54B72585DB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7EAA777-CC30-406C-A6A2-E79E37343580}" type="datetimeFigureOut">
              <a:rPr lang="en-US" smtClean="0"/>
              <a:pPr/>
              <a:t>7/15/2010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465493-90BF-4D01-BCD7-54B72585DB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7EAA777-CC30-406C-A6A2-E79E37343580}" type="datetimeFigureOut">
              <a:rPr lang="en-US" smtClean="0"/>
              <a:pPr/>
              <a:t>7/15/2010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465493-90BF-4D01-BCD7-54B72585DB57}"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7EAA777-CC30-406C-A6A2-E79E37343580}" type="datetimeFigureOut">
              <a:rPr lang="en-US" smtClean="0"/>
              <a:pPr/>
              <a:t>7/15/2010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E465493-90BF-4D01-BCD7-54B72585DB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Chuck.Elliott@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apps/" TargetMode="External"/><Relationship Id="rId2" Type="http://schemas.openxmlformats.org/officeDocument/2006/relationships/hyperlink" Target="http://www.officelive.com/" TargetMode="External"/><Relationship Id="rId1" Type="http://schemas.openxmlformats.org/officeDocument/2006/relationships/slideLayout" Target="../slideLayouts/slideLayout2.xml"/><Relationship Id="rId4" Type="http://schemas.openxmlformats.org/officeDocument/2006/relationships/hyperlink" Target="http://www.dropb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hannel9.msdn.com/posts/matthijs/Whats-new-in-Office-2010/" TargetMode="External"/><Relationship Id="rId2" Type="http://schemas.openxmlformats.org/officeDocument/2006/relationships/hyperlink" Target="http://www.youtube.com/watch?v=u5_GrWyicZ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blogs.msdn.com/b/microsoft_press/archive/2010/01/20/free-ebook-first-look-microsoft-office-2010.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microsoft.com/downloads/details.aspx?FamilyID=860761E2-CE6A-408D-A52D-67F8E6A9388E&amp;displaylang=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office.microsoft.com/en-us/support/training-FX101782702.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lynda.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iaap-hq.org/researchtrends/21centuryadmin.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officelive.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policies.emory.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truecrypt.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Technologies and Strategies for Administrative Professionals in 2010</a:t>
            </a:r>
            <a:endParaRPr lang="en-US" dirty="0"/>
          </a:p>
        </p:txBody>
      </p:sp>
      <p:sp>
        <p:nvSpPr>
          <p:cNvPr id="3" name="Subtitle 2"/>
          <p:cNvSpPr>
            <a:spLocks noGrp="1"/>
          </p:cNvSpPr>
          <p:nvPr>
            <p:ph type="subTitle" idx="1"/>
          </p:nvPr>
        </p:nvSpPr>
        <p:spPr>
          <a:xfrm>
            <a:off x="685800" y="3886200"/>
            <a:ext cx="7772400" cy="914400"/>
          </a:xfrm>
        </p:spPr>
        <p:txBody>
          <a:bodyPr>
            <a:normAutofit fontScale="85000" lnSpcReduction="20000"/>
          </a:bodyPr>
          <a:lstStyle/>
          <a:p>
            <a:r>
              <a:rPr lang="en-US" sz="1200" dirty="0" smtClean="0"/>
              <a:t>Presented to the International Association of Administrative Professionals, Clifton Corridor Chapter</a:t>
            </a:r>
          </a:p>
          <a:p>
            <a:endParaRPr lang="en-US" sz="1200" dirty="0"/>
          </a:p>
          <a:p>
            <a:r>
              <a:rPr lang="en-US" sz="1200" dirty="0" smtClean="0"/>
              <a:t>July 15, 2010</a:t>
            </a:r>
          </a:p>
          <a:p>
            <a:endParaRPr lang="en-US" sz="1200" dirty="0"/>
          </a:p>
          <a:p>
            <a:r>
              <a:rPr lang="en-US" sz="1200" dirty="0" smtClean="0"/>
              <a:t>Chuck Elliott, M.S., M.P.A.</a:t>
            </a:r>
            <a:br>
              <a:rPr lang="en-US" sz="1200" dirty="0" smtClean="0"/>
            </a:br>
            <a:endParaRPr lang="en-US" sz="1200" dirty="0" smtClean="0"/>
          </a:p>
          <a:p>
            <a:r>
              <a:rPr lang="en-US" sz="1200" dirty="0" smtClean="0">
                <a:hlinkClick r:id="rId2"/>
              </a:rPr>
              <a:t>Chuck.Elliott@gmail.com</a:t>
            </a:r>
            <a:endParaRPr lang="en-US" sz="1200" dirty="0" smtClean="0"/>
          </a:p>
          <a:p>
            <a:endParaRPr lang="en-US" sz="1200" dirty="0"/>
          </a:p>
        </p:txBody>
      </p:sp>
      <p:pic>
        <p:nvPicPr>
          <p:cNvPr id="1026" name="Picture 2"/>
          <p:cNvPicPr>
            <a:picLocks noChangeAspect="1" noChangeArrowheads="1"/>
          </p:cNvPicPr>
          <p:nvPr/>
        </p:nvPicPr>
        <p:blipFill>
          <a:blip r:embed="rId3" cstate="print"/>
          <a:srcRect/>
          <a:stretch>
            <a:fillRect/>
          </a:stretch>
        </p:blipFill>
        <p:spPr bwMode="auto">
          <a:xfrm>
            <a:off x="457200" y="4114800"/>
            <a:ext cx="5234448" cy="2238178"/>
          </a:xfrm>
          <a:prstGeom prst="rect">
            <a:avLst/>
          </a:prstGeom>
          <a:noFill/>
          <a:ln w="9525">
            <a:noFill/>
            <a:miter lim="800000"/>
            <a:headEnd/>
            <a:tailEnd/>
          </a:ln>
        </p:spPr>
      </p:pic>
    </p:spTree>
    <p:extLst>
      <p:ext uri="{BB962C8B-B14F-4D97-AF65-F5344CB8AC3E}">
        <p14:creationId xmlns="" xmlns:p14="http://schemas.microsoft.com/office/powerpoint/2010/main" val="1032256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Caution when </a:t>
            </a:r>
            <a:r>
              <a:rPr lang="en-US" sz="2800" dirty="0" err="1" smtClean="0"/>
              <a:t>Surplusing</a:t>
            </a:r>
            <a:r>
              <a:rPr lang="en-US" sz="2800" dirty="0" smtClean="0"/>
              <a:t> Equipment</a:t>
            </a:r>
            <a:endParaRPr lang="en-US" sz="2800" dirty="0"/>
          </a:p>
        </p:txBody>
      </p:sp>
      <p:sp>
        <p:nvSpPr>
          <p:cNvPr id="3" name="Content Placeholder 2"/>
          <p:cNvSpPr>
            <a:spLocks noGrp="1"/>
          </p:cNvSpPr>
          <p:nvPr>
            <p:ph idx="1"/>
          </p:nvPr>
        </p:nvSpPr>
        <p:spPr/>
        <p:txBody>
          <a:bodyPr/>
          <a:lstStyle/>
          <a:p>
            <a:r>
              <a:rPr lang="en-US" dirty="0" smtClean="0"/>
              <a:t>When </a:t>
            </a:r>
            <a:r>
              <a:rPr lang="en-US" dirty="0" err="1" smtClean="0"/>
              <a:t>surplusing</a:t>
            </a:r>
            <a:r>
              <a:rPr lang="en-US" dirty="0" smtClean="0"/>
              <a:t> equipment ensure sensitive data is protected</a:t>
            </a:r>
          </a:p>
          <a:p>
            <a:pPr lvl="1"/>
            <a:r>
              <a:rPr lang="en-US" dirty="0" smtClean="0"/>
              <a:t>Encrypt the drive</a:t>
            </a:r>
          </a:p>
          <a:p>
            <a:pPr lvl="1"/>
            <a:r>
              <a:rPr lang="en-US" dirty="0" smtClean="0"/>
              <a:t>Wipe the drive</a:t>
            </a:r>
          </a:p>
          <a:p>
            <a:pPr lvl="1"/>
            <a:r>
              <a:rPr lang="en-US" dirty="0" smtClean="0"/>
              <a:t>Remove the drive and/or replace it</a:t>
            </a:r>
          </a:p>
          <a:p>
            <a:r>
              <a:rPr lang="en-US" dirty="0" smtClean="0"/>
              <a:t>CDs and DVDs can be shredded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 Software &amp; Services</a:t>
            </a:r>
            <a:endParaRPr lang="en-US" dirty="0"/>
          </a:p>
        </p:txBody>
      </p:sp>
      <p:sp>
        <p:nvSpPr>
          <p:cNvPr id="3" name="Content Placeholder 2"/>
          <p:cNvSpPr>
            <a:spLocks noGrp="1"/>
          </p:cNvSpPr>
          <p:nvPr>
            <p:ph idx="1"/>
          </p:nvPr>
        </p:nvSpPr>
        <p:spPr/>
        <p:txBody>
          <a:bodyPr/>
          <a:lstStyle/>
          <a:p>
            <a:r>
              <a:rPr lang="en-US" dirty="0" smtClean="0"/>
              <a:t>Microsoft Exchange</a:t>
            </a:r>
          </a:p>
          <a:p>
            <a:r>
              <a:rPr lang="en-US" dirty="0" smtClean="0"/>
              <a:t>Microsoft SharePoint</a:t>
            </a:r>
          </a:p>
          <a:p>
            <a:r>
              <a:rPr lang="en-US" dirty="0" err="1" smtClean="0"/>
              <a:t>BlackBoard</a:t>
            </a:r>
            <a:endParaRPr lang="en-US" dirty="0" smtClean="0"/>
          </a:p>
          <a:p>
            <a:r>
              <a:rPr lang="en-US" dirty="0" smtClean="0"/>
              <a:t>Microsoft Office Live</a:t>
            </a:r>
          </a:p>
          <a:p>
            <a:pPr lvl="1"/>
            <a:r>
              <a:rPr lang="en-US" dirty="0" smtClean="0">
                <a:hlinkClick r:id="rId2"/>
              </a:rPr>
              <a:t>www.officelive.com</a:t>
            </a:r>
            <a:endParaRPr lang="en-US" dirty="0" smtClean="0"/>
          </a:p>
          <a:p>
            <a:r>
              <a:rPr lang="en-US" dirty="0" smtClean="0"/>
              <a:t>Google Apps</a:t>
            </a:r>
          </a:p>
          <a:p>
            <a:pPr lvl="1"/>
            <a:r>
              <a:rPr lang="en-US" dirty="0" smtClean="0">
                <a:hlinkClick r:id="rId3"/>
              </a:rPr>
              <a:t>http://www.google.com/apps/</a:t>
            </a:r>
            <a:endParaRPr lang="en-US" dirty="0" smtClean="0"/>
          </a:p>
          <a:p>
            <a:r>
              <a:rPr lang="en-US" dirty="0" err="1" smtClean="0"/>
              <a:t>DropBox</a:t>
            </a:r>
            <a:endParaRPr lang="en-US" dirty="0" smtClean="0"/>
          </a:p>
          <a:p>
            <a:pPr lvl="1"/>
            <a:r>
              <a:rPr lang="en-US" dirty="0" smtClean="0">
                <a:hlinkClick r:id="rId4"/>
              </a:rPr>
              <a:t>www.dropbox.com</a:t>
            </a:r>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Mastering the Technology</a:t>
            </a:r>
            <a:endParaRPr lang="en-US" dirty="0"/>
          </a:p>
        </p:txBody>
      </p:sp>
      <p:sp>
        <p:nvSpPr>
          <p:cNvPr id="3" name="Content Placeholder 2"/>
          <p:cNvSpPr>
            <a:spLocks noGrp="1"/>
          </p:cNvSpPr>
          <p:nvPr>
            <p:ph idx="1"/>
          </p:nvPr>
        </p:nvSpPr>
        <p:spPr/>
        <p:txBody>
          <a:bodyPr/>
          <a:lstStyle/>
          <a:p>
            <a:r>
              <a:rPr lang="en-US" dirty="0" smtClean="0"/>
              <a:t>Practice, Practice, Practice</a:t>
            </a:r>
          </a:p>
          <a:p>
            <a:r>
              <a:rPr lang="en-US" dirty="0" smtClean="0"/>
              <a:t>Learn something new every day</a:t>
            </a:r>
          </a:p>
          <a:p>
            <a:r>
              <a:rPr lang="en-US" dirty="0" smtClean="0"/>
              <a:t>Use built-in help</a:t>
            </a:r>
          </a:p>
          <a:p>
            <a:r>
              <a:rPr lang="en-US" dirty="0" smtClean="0"/>
              <a:t>Use free Internet resources </a:t>
            </a:r>
          </a:p>
          <a:p>
            <a:pPr lvl="1"/>
            <a:r>
              <a:rPr lang="en-US" sz="2000" dirty="0" smtClean="0"/>
              <a:t>Microsoft Office 2010 Outlook: What's New? – Video</a:t>
            </a:r>
          </a:p>
          <a:p>
            <a:pPr lvl="2"/>
            <a:r>
              <a:rPr lang="en-US" dirty="0" smtClean="0">
                <a:hlinkClick r:id="rId2"/>
              </a:rPr>
              <a:t>http://www.youtube.com/watch?v=u5_GrWyicZ8</a:t>
            </a:r>
            <a:endParaRPr lang="en-US" dirty="0" smtClean="0"/>
          </a:p>
          <a:p>
            <a:pPr lvl="1"/>
            <a:r>
              <a:rPr lang="en-US" dirty="0" smtClean="0"/>
              <a:t>Advanced “What’s new in Office 2010?”</a:t>
            </a:r>
          </a:p>
          <a:p>
            <a:pPr lvl="2"/>
            <a:r>
              <a:rPr lang="en-US" dirty="0" smtClean="0">
                <a:hlinkClick r:id="rId3"/>
              </a:rPr>
              <a:t>http://channel9.msdn.com/posts/matthijs/Whats-new-in-Office-2010/</a:t>
            </a:r>
            <a:endParaRPr lang="en-US" dirty="0" smtClean="0"/>
          </a:p>
          <a:p>
            <a:pPr lvl="2"/>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Mastering the Technology (2)</a:t>
            </a:r>
            <a:endParaRPr lang="en-US" dirty="0"/>
          </a:p>
        </p:txBody>
      </p:sp>
      <p:sp>
        <p:nvSpPr>
          <p:cNvPr id="3" name="Content Placeholder 2"/>
          <p:cNvSpPr>
            <a:spLocks noGrp="1"/>
          </p:cNvSpPr>
          <p:nvPr>
            <p:ph idx="1"/>
          </p:nvPr>
        </p:nvSpPr>
        <p:spPr>
          <a:xfrm>
            <a:off x="502920" y="530352"/>
            <a:ext cx="4602480" cy="1298448"/>
          </a:xfrm>
        </p:spPr>
        <p:txBody>
          <a:bodyPr>
            <a:noAutofit/>
          </a:bodyPr>
          <a:lstStyle/>
          <a:p>
            <a:r>
              <a:rPr lang="en-US" sz="3200" dirty="0" smtClean="0"/>
              <a:t>Free publications</a:t>
            </a:r>
          </a:p>
          <a:p>
            <a:pPr lvl="1"/>
            <a:r>
              <a:rPr lang="en-US" dirty="0" smtClean="0"/>
              <a:t>184 pages</a:t>
            </a:r>
          </a:p>
          <a:p>
            <a:r>
              <a:rPr lang="en-US" sz="1800" dirty="0" smtClean="0">
                <a:hlinkClick r:id="rId2"/>
              </a:rPr>
              <a:t>http://blogs.msdn.com/b/microsoft_press/archive/2010/01/20/free-ebook-first-look-microsoft-office-2010.aspx</a:t>
            </a:r>
            <a:endParaRPr lang="en-US" sz="1800" dirty="0" smtClean="0"/>
          </a:p>
          <a:p>
            <a:endParaRPr lang="en-US" sz="1800" dirty="0" smtClean="0"/>
          </a:p>
          <a:p>
            <a:endParaRPr lang="en-US" sz="1800" dirty="0" smtClean="0"/>
          </a:p>
          <a:p>
            <a:pPr lvl="1"/>
            <a:endParaRPr lang="en-US" sz="1600" dirty="0"/>
          </a:p>
        </p:txBody>
      </p:sp>
      <p:pic>
        <p:nvPicPr>
          <p:cNvPr id="1028" name="Picture 4"/>
          <p:cNvPicPr>
            <a:picLocks noChangeAspect="1" noChangeArrowheads="1"/>
          </p:cNvPicPr>
          <p:nvPr/>
        </p:nvPicPr>
        <p:blipFill>
          <a:blip r:embed="rId3" cstate="print"/>
          <a:srcRect/>
          <a:stretch>
            <a:fillRect/>
          </a:stretch>
        </p:blipFill>
        <p:spPr bwMode="auto">
          <a:xfrm>
            <a:off x="5181600" y="457200"/>
            <a:ext cx="3489130"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Mastering the Technology (3)</a:t>
            </a:r>
            <a:endParaRPr lang="en-US" dirty="0"/>
          </a:p>
        </p:txBody>
      </p:sp>
      <p:sp>
        <p:nvSpPr>
          <p:cNvPr id="3" name="Content Placeholder 2"/>
          <p:cNvSpPr>
            <a:spLocks noGrp="1"/>
          </p:cNvSpPr>
          <p:nvPr>
            <p:ph idx="1"/>
          </p:nvPr>
        </p:nvSpPr>
        <p:spPr>
          <a:xfrm>
            <a:off x="502920" y="530352"/>
            <a:ext cx="4221480" cy="1298448"/>
          </a:xfrm>
        </p:spPr>
        <p:txBody>
          <a:bodyPr>
            <a:noAutofit/>
          </a:bodyPr>
          <a:lstStyle/>
          <a:p>
            <a:r>
              <a:rPr lang="en-US" sz="2400" dirty="0" smtClean="0"/>
              <a:t>More Free publications</a:t>
            </a:r>
          </a:p>
          <a:p>
            <a:pPr lvl="1"/>
            <a:r>
              <a:rPr lang="en-US" sz="2000" dirty="0" smtClean="0"/>
              <a:t>259 pages</a:t>
            </a:r>
          </a:p>
          <a:p>
            <a:r>
              <a:rPr lang="en-US" sz="1800" dirty="0" smtClean="0">
                <a:hlinkClick r:id="rId2"/>
              </a:rPr>
              <a:t>http://www.microsoft.com/downloads/details.aspx?FamilyID=860761E2-CE6A-408D-A52D-67F8E6A9388E&amp;displaylang=en</a:t>
            </a:r>
            <a:endParaRPr lang="en-US" sz="1800" dirty="0" smtClean="0"/>
          </a:p>
          <a:p>
            <a:endParaRPr lang="en-US" sz="1600" dirty="0"/>
          </a:p>
        </p:txBody>
      </p:sp>
      <p:pic>
        <p:nvPicPr>
          <p:cNvPr id="2050" name="Picture 2"/>
          <p:cNvPicPr>
            <a:picLocks noChangeAspect="1" noChangeArrowheads="1"/>
          </p:cNvPicPr>
          <p:nvPr/>
        </p:nvPicPr>
        <p:blipFill>
          <a:blip r:embed="rId3" cstate="print"/>
          <a:srcRect/>
          <a:stretch>
            <a:fillRect/>
          </a:stretch>
        </p:blipFill>
        <p:spPr bwMode="auto">
          <a:xfrm>
            <a:off x="4724400" y="533400"/>
            <a:ext cx="3960513" cy="488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Mastering the Technology (4)</a:t>
            </a:r>
            <a:endParaRPr lang="en-US" dirty="0"/>
          </a:p>
        </p:txBody>
      </p:sp>
      <p:sp>
        <p:nvSpPr>
          <p:cNvPr id="3" name="Content Placeholder 2"/>
          <p:cNvSpPr>
            <a:spLocks noGrp="1"/>
          </p:cNvSpPr>
          <p:nvPr>
            <p:ph idx="1"/>
          </p:nvPr>
        </p:nvSpPr>
        <p:spPr>
          <a:xfrm>
            <a:off x="1676400" y="533400"/>
            <a:ext cx="6964680" cy="1371600"/>
          </a:xfrm>
        </p:spPr>
        <p:txBody>
          <a:bodyPr>
            <a:normAutofit/>
          </a:bodyPr>
          <a:lstStyle/>
          <a:p>
            <a:pPr>
              <a:buNone/>
            </a:pPr>
            <a:r>
              <a:rPr lang="en-US" dirty="0" smtClean="0"/>
              <a:t>Free Microsoft Training</a:t>
            </a:r>
          </a:p>
          <a:p>
            <a:pPr>
              <a:buNone/>
            </a:pPr>
            <a:r>
              <a:rPr lang="en-US" sz="1400" dirty="0" smtClean="0">
                <a:hlinkClick r:id="rId2"/>
              </a:rPr>
              <a:t>http://office.microsoft.com/en-us/support/training-FX101782702.aspx</a:t>
            </a:r>
            <a:endParaRPr lang="en-US" dirty="0" smtClean="0"/>
          </a:p>
          <a:p>
            <a:pPr lvl="1"/>
            <a:endParaRPr lang="en-US" dirty="0" smtClean="0"/>
          </a:p>
          <a:p>
            <a:endParaRPr lang="en-US" dirty="0" smtClean="0"/>
          </a:p>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533400" y="1981200"/>
            <a:ext cx="5629634" cy="340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Mastering the Technology </a:t>
            </a:r>
            <a:r>
              <a:rPr lang="en-US" dirty="0" smtClean="0"/>
              <a:t>(5)</a:t>
            </a:r>
            <a:endParaRPr lang="en-US" dirty="0"/>
          </a:p>
        </p:txBody>
      </p:sp>
      <p:sp>
        <p:nvSpPr>
          <p:cNvPr id="3" name="Content Placeholder 2"/>
          <p:cNvSpPr>
            <a:spLocks noGrp="1"/>
          </p:cNvSpPr>
          <p:nvPr>
            <p:ph idx="1"/>
          </p:nvPr>
        </p:nvSpPr>
        <p:spPr/>
        <p:txBody>
          <a:bodyPr/>
          <a:lstStyle/>
          <a:p>
            <a:r>
              <a:rPr lang="en-US" dirty="0" smtClean="0"/>
              <a:t>Best Recommended Computer Based Training</a:t>
            </a:r>
          </a:p>
          <a:p>
            <a:pPr lvl="1"/>
            <a:r>
              <a:rPr lang="en-US" dirty="0" smtClean="0">
                <a:hlinkClick r:id="rId2"/>
              </a:rPr>
              <a:t>www.Lynda.com</a:t>
            </a:r>
            <a:endParaRPr lang="en-US" dirty="0" smtClean="0"/>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endParaRPr lang="en-US" dirty="0" smtClean="0"/>
          </a:p>
          <a:p>
            <a:endParaRPr lang="en-US" dirty="0" smtClean="0"/>
          </a:p>
          <a:p>
            <a:endParaRPr lang="en-US" dirty="0" smtClean="0"/>
          </a:p>
          <a:p>
            <a:pPr>
              <a:buNone/>
            </a:pPr>
            <a:r>
              <a:rPr lang="en-US" sz="11500" dirty="0" smtClean="0"/>
              <a:t>Thank You!</a:t>
            </a:r>
            <a:endParaRPr lang="en-US" sz="1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Chuck.Elliott@gmail.com</a:t>
            </a:r>
            <a:endParaRPr lang="en-US" sz="4400" dirty="0"/>
          </a:p>
        </p:txBody>
      </p:sp>
      <p:sp>
        <p:nvSpPr>
          <p:cNvPr id="3" name="Content Placeholder 2"/>
          <p:cNvSpPr>
            <a:spLocks noGrp="1"/>
          </p:cNvSpPr>
          <p:nvPr>
            <p:ph idx="1"/>
          </p:nvPr>
        </p:nvSpPr>
        <p:spPr/>
        <p:txBody>
          <a:bodyPr>
            <a:normAutofit fontScale="62500" lnSpcReduction="20000"/>
          </a:bodyPr>
          <a:lstStyle/>
          <a:p>
            <a:endParaRPr lang="en-US" dirty="0" smtClean="0"/>
          </a:p>
          <a:p>
            <a:endParaRPr lang="en-US" dirty="0" smtClean="0"/>
          </a:p>
          <a:p>
            <a:endParaRPr lang="en-US" dirty="0" smtClean="0"/>
          </a:p>
          <a:p>
            <a:endParaRPr lang="en-US" dirty="0" smtClean="0"/>
          </a:p>
          <a:p>
            <a:pPr algn="ctr">
              <a:buNone/>
            </a:pPr>
            <a:r>
              <a:rPr lang="en-US" sz="34300" dirty="0" smtClean="0"/>
              <a:t>?</a:t>
            </a:r>
            <a:endParaRPr lang="en-US" sz="34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02920" y="530352"/>
            <a:ext cx="8183880" cy="5718048"/>
          </a:xfrm>
        </p:spPr>
        <p:txBody>
          <a:bodyPr/>
          <a:lstStyle/>
          <a:p>
            <a:pPr marL="0" indent="0">
              <a:buNone/>
            </a:pPr>
            <a:endParaRPr lang="en-US" dirty="0" smtClean="0"/>
          </a:p>
          <a:p>
            <a:pPr marL="0" indent="0">
              <a:buNone/>
            </a:pPr>
            <a:r>
              <a:rPr lang="en-US" dirty="0" smtClean="0"/>
              <a:t>“</a:t>
            </a:r>
            <a:r>
              <a:rPr lang="en-US" dirty="0"/>
              <a:t>The winners will be those professionals who master technology, effectively use their interpersonal and communication skills, have the ability to track and organize and be creative in solving problems, and most importantly, have the willingness to learn and grow, and accept challenges. For these administrative professionals, there is a world of opportunity waiting for them!”</a:t>
            </a:r>
            <a:br>
              <a:rPr lang="en-US" dirty="0"/>
            </a:br>
            <a:r>
              <a:rPr lang="en-US" dirty="0"/>
              <a:t/>
            </a:r>
            <a:br>
              <a:rPr lang="en-US" dirty="0"/>
            </a:br>
            <a:r>
              <a:rPr lang="en-US" sz="2000" dirty="0">
                <a:hlinkClick r:id="rId2"/>
              </a:rPr>
              <a:t>http://</a:t>
            </a:r>
            <a:r>
              <a:rPr lang="en-US" sz="2000" dirty="0" smtClean="0">
                <a:hlinkClick r:id="rId2"/>
              </a:rPr>
              <a:t>www.iaap-hq.org/researchtrends/21centuryadmin.htm</a:t>
            </a:r>
            <a:endParaRPr lang="en-US" dirty="0" smtClean="0"/>
          </a:p>
          <a:p>
            <a:pPr marL="0" indent="0">
              <a:buNone/>
            </a:pPr>
            <a:endParaRPr lang="en-US" dirty="0"/>
          </a:p>
        </p:txBody>
      </p:sp>
    </p:spTree>
    <p:extLst>
      <p:ext uri="{BB962C8B-B14F-4D97-AF65-F5344CB8AC3E}">
        <p14:creationId xmlns="" xmlns:p14="http://schemas.microsoft.com/office/powerpoint/2010/main" val="3300051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Topics</a:t>
            </a:r>
          </a:p>
        </p:txBody>
      </p:sp>
      <p:sp>
        <p:nvSpPr>
          <p:cNvPr id="3" name="Content Placeholder 2"/>
          <p:cNvSpPr>
            <a:spLocks noGrp="1"/>
          </p:cNvSpPr>
          <p:nvPr>
            <p:ph idx="1"/>
          </p:nvPr>
        </p:nvSpPr>
        <p:spPr>
          <a:xfrm>
            <a:off x="502920" y="530352"/>
            <a:ext cx="8183880" cy="4346448"/>
          </a:xfrm>
        </p:spPr>
        <p:txBody>
          <a:bodyPr>
            <a:noAutofit/>
          </a:bodyPr>
          <a:lstStyle/>
          <a:p>
            <a:r>
              <a:rPr lang="en-US" sz="3200" dirty="0" smtClean="0"/>
              <a:t>What is an Office Suite?</a:t>
            </a:r>
          </a:p>
          <a:p>
            <a:r>
              <a:rPr lang="en-US" sz="3200" dirty="0" smtClean="0"/>
              <a:t>Some Common Office Suites</a:t>
            </a:r>
          </a:p>
          <a:p>
            <a:r>
              <a:rPr lang="en-US" sz="3200" dirty="0" smtClean="0"/>
              <a:t>Demo of Microsoft Office 2010</a:t>
            </a:r>
          </a:p>
          <a:p>
            <a:r>
              <a:rPr lang="en-US" sz="3200" dirty="0" smtClean="0"/>
              <a:t>File Formats and Compatibility</a:t>
            </a:r>
          </a:p>
          <a:p>
            <a:r>
              <a:rPr lang="en-US" sz="3200" dirty="0" smtClean="0"/>
              <a:t>Information Security and Compliance</a:t>
            </a:r>
          </a:p>
          <a:p>
            <a:r>
              <a:rPr lang="en-US" sz="3200" dirty="0" smtClean="0"/>
              <a:t>Collaboration Software and Services</a:t>
            </a:r>
          </a:p>
          <a:p>
            <a:r>
              <a:rPr lang="en-US" sz="3200" dirty="0" smtClean="0"/>
              <a:t>Mastering the Technology</a:t>
            </a:r>
          </a:p>
          <a:p>
            <a:r>
              <a:rPr lang="en-US" sz="3200" dirty="0" smtClean="0"/>
              <a:t>Q&amp;A</a:t>
            </a:r>
            <a:endParaRPr lang="en-US" sz="3200" dirty="0"/>
          </a:p>
        </p:txBody>
      </p:sp>
    </p:spTree>
    <p:extLst>
      <p:ext uri="{BB962C8B-B14F-4D97-AF65-F5344CB8AC3E}">
        <p14:creationId xmlns="" xmlns:p14="http://schemas.microsoft.com/office/powerpoint/2010/main" val="3147352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Office Suite?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Office Application Suites are </a:t>
            </a:r>
            <a:r>
              <a:rPr lang="en-US" dirty="0"/>
              <a:t>collections of </a:t>
            </a:r>
            <a:r>
              <a:rPr lang="en-US" dirty="0" smtClean="0"/>
              <a:t>applications which usually include:</a:t>
            </a:r>
            <a:endParaRPr lang="en-US" dirty="0"/>
          </a:p>
          <a:p>
            <a:pPr lvl="2"/>
            <a:r>
              <a:rPr lang="en-US" sz="2400" dirty="0"/>
              <a:t>Word processor</a:t>
            </a:r>
          </a:p>
          <a:p>
            <a:pPr lvl="2"/>
            <a:r>
              <a:rPr lang="en-US" sz="2400" dirty="0"/>
              <a:t>Spreadsheet</a:t>
            </a:r>
          </a:p>
          <a:p>
            <a:pPr lvl="2"/>
            <a:r>
              <a:rPr lang="en-US" sz="2400" dirty="0"/>
              <a:t>Presentation or slide show creation</a:t>
            </a:r>
          </a:p>
          <a:p>
            <a:pPr lvl="2"/>
            <a:r>
              <a:rPr lang="en-US" sz="2400" dirty="0"/>
              <a:t>E-mail and schedule management (Outlook)</a:t>
            </a:r>
          </a:p>
          <a:p>
            <a:pPr lvl="3"/>
            <a:r>
              <a:rPr lang="en-US" sz="2000" dirty="0"/>
              <a:t>Server component (Exchange, GroupWise)</a:t>
            </a:r>
          </a:p>
          <a:p>
            <a:pPr lvl="2"/>
            <a:r>
              <a:rPr lang="en-US" sz="2400" dirty="0"/>
              <a:t>Database (less common, more $)</a:t>
            </a:r>
          </a:p>
          <a:p>
            <a:pPr lvl="1"/>
            <a:r>
              <a:rPr lang="en-US" dirty="0" smtClean="0"/>
              <a:t>Additional applications may be available, $$$</a:t>
            </a:r>
            <a:endParaRPr lang="en-US" dirty="0"/>
          </a:p>
          <a:p>
            <a:pPr lvl="2"/>
            <a:r>
              <a:rPr lang="en-US" sz="2400" dirty="0"/>
              <a:t>Project management</a:t>
            </a:r>
          </a:p>
          <a:p>
            <a:pPr lvl="2"/>
            <a:r>
              <a:rPr lang="en-US" sz="2400" dirty="0"/>
              <a:t>Drawing or diagramming</a:t>
            </a:r>
          </a:p>
          <a:p>
            <a:pPr lvl="1"/>
            <a:endParaRPr lang="en-US" dirty="0"/>
          </a:p>
        </p:txBody>
      </p:sp>
    </p:spTree>
    <p:extLst>
      <p:ext uri="{BB962C8B-B14F-4D97-AF65-F5344CB8AC3E}">
        <p14:creationId xmlns="" xmlns:p14="http://schemas.microsoft.com/office/powerpoint/2010/main" val="4114954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Common Office Suites Available in 2010</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Free</a:t>
            </a:r>
          </a:p>
          <a:p>
            <a:pPr lvl="1"/>
            <a:r>
              <a:rPr lang="en-US" dirty="0" smtClean="0"/>
              <a:t>Google Docs</a:t>
            </a:r>
          </a:p>
          <a:p>
            <a:r>
              <a:rPr lang="en-US" dirty="0" smtClean="0"/>
              <a:t>Free and Open Source</a:t>
            </a:r>
          </a:p>
          <a:p>
            <a:pPr lvl="1"/>
            <a:r>
              <a:rPr lang="en-US" dirty="0" smtClean="0"/>
              <a:t>OpenOffice.org</a:t>
            </a:r>
          </a:p>
          <a:p>
            <a:pPr lvl="1"/>
            <a:r>
              <a:rPr lang="en-US" dirty="0" smtClean="0"/>
              <a:t>GNOME Office</a:t>
            </a:r>
          </a:p>
          <a:p>
            <a:r>
              <a:rPr lang="en-US" dirty="0" smtClean="0"/>
              <a:t>Proprietary</a:t>
            </a:r>
          </a:p>
          <a:p>
            <a:pPr lvl="1"/>
            <a:r>
              <a:rPr lang="en-US" dirty="0" smtClean="0"/>
              <a:t>Microsoft Office</a:t>
            </a:r>
          </a:p>
          <a:p>
            <a:pPr lvl="1"/>
            <a:r>
              <a:rPr lang="en-US" dirty="0" smtClean="0"/>
              <a:t>WordPerfect Office</a:t>
            </a:r>
          </a:p>
          <a:p>
            <a:pPr lvl="1"/>
            <a:r>
              <a:rPr lang="en-US" dirty="0" err="1" smtClean="0"/>
              <a:t>StarOffice</a:t>
            </a:r>
            <a:endParaRPr lang="en-US" dirty="0" smtClean="0"/>
          </a:p>
          <a:p>
            <a:r>
              <a:rPr lang="en-US" dirty="0" smtClean="0"/>
              <a:t>others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181600" y="609600"/>
            <a:ext cx="1828800" cy="79248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638800" y="2819400"/>
            <a:ext cx="2333625" cy="90487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419600" y="1981200"/>
            <a:ext cx="946638" cy="72390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6248400" y="1524000"/>
            <a:ext cx="2110468" cy="895350"/>
          </a:xfrm>
          <a:prstGeom prst="rect">
            <a:avLst/>
          </a:prstGeom>
          <a:noFill/>
          <a:ln w="9525">
            <a:noFill/>
            <a:miter lim="800000"/>
            <a:headEnd/>
            <a:tailEnd/>
          </a:ln>
        </p:spPr>
      </p:pic>
    </p:spTree>
    <p:extLst>
      <p:ext uri="{BB962C8B-B14F-4D97-AF65-F5344CB8AC3E}">
        <p14:creationId xmlns="" xmlns:p14="http://schemas.microsoft.com/office/powerpoint/2010/main" val="41299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Office 2010</a:t>
            </a:r>
            <a:endParaRPr lang="en-US" dirty="0"/>
          </a:p>
        </p:txBody>
      </p:sp>
      <p:sp>
        <p:nvSpPr>
          <p:cNvPr id="3" name="Content Placeholder 2"/>
          <p:cNvSpPr>
            <a:spLocks noGrp="1"/>
          </p:cNvSpPr>
          <p:nvPr>
            <p:ph idx="1"/>
          </p:nvPr>
        </p:nvSpPr>
        <p:spPr/>
        <p:txBody>
          <a:bodyPr>
            <a:normAutofit/>
          </a:bodyPr>
          <a:lstStyle/>
          <a:p>
            <a:r>
              <a:rPr lang="en-US" dirty="0" smtClean="0"/>
              <a:t>Microsoft Office 2010 Professional</a:t>
            </a:r>
          </a:p>
          <a:p>
            <a:r>
              <a:rPr lang="en-US" dirty="0" smtClean="0"/>
              <a:t>How to get it?</a:t>
            </a:r>
          </a:p>
          <a:p>
            <a:pPr lvl="1"/>
            <a:r>
              <a:rPr lang="en-US" dirty="0" smtClean="0"/>
              <a:t>Cost – approximately $139 for the Home &amp; Student Edition</a:t>
            </a:r>
          </a:p>
          <a:p>
            <a:pPr lvl="1"/>
            <a:r>
              <a:rPr lang="en-US" dirty="0" smtClean="0"/>
              <a:t>Approximately $20 for Emory employees willing to sign the work-at-home agreement</a:t>
            </a:r>
          </a:p>
          <a:p>
            <a:pPr lvl="1"/>
            <a:r>
              <a:rPr lang="en-US" dirty="0" smtClean="0"/>
              <a:t>Free web version at </a:t>
            </a:r>
            <a:r>
              <a:rPr lang="en-US" dirty="0" smtClean="0">
                <a:hlinkClick r:id="rId2"/>
              </a:rPr>
              <a:t>www.officelive.com</a:t>
            </a:r>
            <a:endParaRPr lang="en-US" dirty="0" smtClean="0"/>
          </a:p>
          <a:p>
            <a:r>
              <a:rPr lang="en-US" dirty="0" smtClean="0"/>
              <a:t>Demo</a:t>
            </a: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5715000" y="3657600"/>
            <a:ext cx="2286000" cy="8136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Formats and Compatibility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2007 Office system release introduced a default file format for Office Word 2007, Office Excel 2007, and Office PowerPoint 2007. The default format was changed to XML in response to customer requests. XML format provides the following benefits:</a:t>
            </a:r>
          </a:p>
          <a:p>
            <a:pPr lvl="1"/>
            <a:r>
              <a:rPr lang="en-US" dirty="0" smtClean="0"/>
              <a:t>Enables more rapid document creation from different data sources</a:t>
            </a:r>
          </a:p>
          <a:p>
            <a:pPr lvl="1"/>
            <a:r>
              <a:rPr lang="en-US" dirty="0" smtClean="0"/>
              <a:t>Enables easier data mining and content reuse</a:t>
            </a:r>
          </a:p>
          <a:p>
            <a:pPr lvl="1"/>
            <a:r>
              <a:rPr lang="en-US" dirty="0" smtClean="0"/>
              <a:t>Reduces the size of Word, Excel, and PowerPoint files</a:t>
            </a:r>
          </a:p>
          <a:p>
            <a:pPr lvl="1"/>
            <a:r>
              <a:rPr lang="en-US" dirty="0" smtClean="0"/>
              <a:t>Improves data recovery in corrupted files</a:t>
            </a:r>
          </a:p>
          <a:p>
            <a:pPr lvl="1">
              <a:buNone/>
            </a:pPr>
            <a:endParaRPr lang="en-US" dirty="0" smtClean="0"/>
          </a:p>
          <a:p>
            <a:r>
              <a:rPr lang="en-US" dirty="0" smtClean="0"/>
              <a:t>OneNote 2010 and Outlook 2010 have new file formats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Information Security and Compliance</a:t>
            </a:r>
            <a:endParaRPr lang="en-US" sz="2800" dirty="0"/>
          </a:p>
        </p:txBody>
      </p:sp>
      <p:sp>
        <p:nvSpPr>
          <p:cNvPr id="3" name="Content Placeholder 2"/>
          <p:cNvSpPr>
            <a:spLocks noGrp="1"/>
          </p:cNvSpPr>
          <p:nvPr>
            <p:ph idx="1"/>
          </p:nvPr>
        </p:nvSpPr>
        <p:spPr/>
        <p:txBody>
          <a:bodyPr>
            <a:normAutofit fontScale="62500" lnSpcReduction="20000"/>
          </a:bodyPr>
          <a:lstStyle/>
          <a:p>
            <a:r>
              <a:rPr lang="en-US" dirty="0" smtClean="0"/>
              <a:t>Administrative Professionals comply with security requirements</a:t>
            </a:r>
          </a:p>
          <a:p>
            <a:pPr lvl="2"/>
            <a:r>
              <a:rPr lang="en-US" sz="2400" dirty="0" smtClean="0"/>
              <a:t>Sarbanes-Oxley</a:t>
            </a:r>
          </a:p>
          <a:p>
            <a:pPr lvl="2"/>
            <a:r>
              <a:rPr lang="en-US" sz="2400" dirty="0" smtClean="0"/>
              <a:t>HIPAA</a:t>
            </a:r>
          </a:p>
          <a:p>
            <a:pPr lvl="2"/>
            <a:r>
              <a:rPr lang="en-US" sz="2400" dirty="0" smtClean="0"/>
              <a:t>FERPA</a:t>
            </a:r>
          </a:p>
          <a:p>
            <a:pPr lvl="2"/>
            <a:r>
              <a:rPr lang="en-US" sz="2400" dirty="0" smtClean="0"/>
              <a:t>Privacy Act</a:t>
            </a:r>
            <a:endParaRPr lang="en-US" dirty="0" smtClean="0"/>
          </a:p>
          <a:p>
            <a:pPr lvl="1"/>
            <a:r>
              <a:rPr lang="en-US" dirty="0" smtClean="0"/>
              <a:t>Know the policies</a:t>
            </a:r>
          </a:p>
          <a:p>
            <a:pPr lvl="3"/>
            <a:r>
              <a:rPr lang="en-US" dirty="0" smtClean="0"/>
              <a:t>e.g., </a:t>
            </a:r>
            <a:r>
              <a:rPr lang="en-US" dirty="0" smtClean="0">
                <a:hlinkClick r:id="rId2"/>
              </a:rPr>
              <a:t>http://policies.emory.edu</a:t>
            </a:r>
            <a:endParaRPr lang="en-US" dirty="0" smtClean="0"/>
          </a:p>
          <a:p>
            <a:pPr lvl="1"/>
            <a:r>
              <a:rPr lang="en-US" dirty="0" smtClean="0"/>
              <a:t>Consult the experts</a:t>
            </a:r>
          </a:p>
          <a:p>
            <a:pPr lvl="2"/>
            <a:endParaRPr lang="en-US" dirty="0" smtClean="0"/>
          </a:p>
          <a:p>
            <a:r>
              <a:rPr lang="en-US" dirty="0" smtClean="0"/>
              <a:t>Protect the obvious</a:t>
            </a:r>
          </a:p>
          <a:p>
            <a:pPr lvl="1"/>
            <a:r>
              <a:rPr lang="en-US" dirty="0" smtClean="0"/>
              <a:t>Social Security Numbers</a:t>
            </a:r>
          </a:p>
          <a:p>
            <a:pPr lvl="1"/>
            <a:r>
              <a:rPr lang="en-US" dirty="0" smtClean="0"/>
              <a:t>Patient and Patron data</a:t>
            </a:r>
          </a:p>
          <a:p>
            <a:pPr lvl="1"/>
            <a:r>
              <a:rPr lang="en-US" dirty="0" smtClean="0"/>
              <a:t>Student Data</a:t>
            </a:r>
          </a:p>
          <a:p>
            <a:pPr lvl="1"/>
            <a:r>
              <a:rPr lang="en-US" dirty="0" smtClean="0"/>
              <a:t>Confidential Data</a:t>
            </a:r>
          </a:p>
          <a:p>
            <a:pPr lvl="1"/>
            <a:endParaRPr lang="en-US" dirty="0" smtClean="0"/>
          </a:p>
          <a:p>
            <a:r>
              <a:rPr lang="en-US" dirty="0" smtClean="0"/>
              <a:t>Protect your passwords!</a:t>
            </a:r>
          </a:p>
          <a:p>
            <a:pPr lvl="1"/>
            <a:r>
              <a:rPr lang="en-US" dirty="0" smtClean="0"/>
              <a:t>And change them often</a:t>
            </a:r>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Encryption When Needed</a:t>
            </a:r>
            <a:endParaRPr lang="en-US" dirty="0"/>
          </a:p>
        </p:txBody>
      </p:sp>
      <p:sp>
        <p:nvSpPr>
          <p:cNvPr id="3" name="Content Placeholder 2"/>
          <p:cNvSpPr>
            <a:spLocks noGrp="1"/>
          </p:cNvSpPr>
          <p:nvPr>
            <p:ph idx="1"/>
          </p:nvPr>
        </p:nvSpPr>
        <p:spPr/>
        <p:txBody>
          <a:bodyPr/>
          <a:lstStyle/>
          <a:p>
            <a:r>
              <a:rPr lang="en-US" dirty="0" smtClean="0"/>
              <a:t>Encrypted data is considered secure</a:t>
            </a:r>
          </a:p>
          <a:p>
            <a:r>
              <a:rPr lang="en-US" dirty="0" smtClean="0"/>
              <a:t>Good encryption software is not hard to use</a:t>
            </a:r>
          </a:p>
          <a:p>
            <a:pPr lvl="1"/>
            <a:r>
              <a:rPr lang="en-US" dirty="0" smtClean="0"/>
              <a:t>A recommended free program is here</a:t>
            </a:r>
          </a:p>
          <a:p>
            <a:pPr lvl="2"/>
            <a:r>
              <a:rPr lang="en-US" dirty="0" smtClean="0">
                <a:hlinkClick r:id="rId2"/>
              </a:rPr>
              <a:t>www.TrueCrypt.org</a:t>
            </a:r>
            <a:endParaRPr lang="en-US" dirty="0" smtClean="0"/>
          </a:p>
          <a:p>
            <a:r>
              <a:rPr lang="en-US" dirty="0" smtClean="0"/>
              <a:t>Consider CDs, DVDs, USB drives, laptops</a:t>
            </a:r>
          </a:p>
          <a:p>
            <a:pPr lvl="1"/>
            <a:r>
              <a:rPr lang="en-US" dirty="0" smtClean="0"/>
              <a:t>Full Disk Encryption (FDE)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886</TotalTime>
  <Words>579</Words>
  <Application>Microsoft Office PowerPoint</Application>
  <PresentationFormat>On-screen Show (4:3)</PresentationFormat>
  <Paragraphs>131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Aspect</vt:lpstr>
      <vt:lpstr>Technologies and Strategies for Administrative Professionals in 2010</vt:lpstr>
      <vt:lpstr>Slide 2</vt:lpstr>
      <vt:lpstr>Today’s Topics</vt:lpstr>
      <vt:lpstr>What is an Office Suite?</vt:lpstr>
      <vt:lpstr>Common Office Suites Available in 2010</vt:lpstr>
      <vt:lpstr>Microsoft Office 2010</vt:lpstr>
      <vt:lpstr>File Formats and Compatibility</vt:lpstr>
      <vt:lpstr>Information Security and Compliance</vt:lpstr>
      <vt:lpstr>Use Encryption When Needed</vt:lpstr>
      <vt:lpstr>Caution when Surplusing Equipment</vt:lpstr>
      <vt:lpstr>Collaboration Software &amp; Services</vt:lpstr>
      <vt:lpstr>Mastering the Technology</vt:lpstr>
      <vt:lpstr>Mastering the Technology (2)</vt:lpstr>
      <vt:lpstr>Mastering the Technology (3)</vt:lpstr>
      <vt:lpstr>Mastering the Technology (4)</vt:lpstr>
      <vt:lpstr>Mastering the Technology (5)</vt:lpstr>
      <vt:lpstr>Slide 17</vt:lpstr>
      <vt:lpstr>Chuck.Elliott@gmail.com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Technologies and Strategies for Administrative Professionals in 2010</dc:title>
  <dc:creator>Chuck</dc:creator>
  <cp:lastModifiedBy>Chuck</cp:lastModifiedBy>
  <cp:revision>26</cp:revision>
  <dcterms:created xsi:type="dcterms:W3CDTF">2010-07-14T23:22:38Z</dcterms:created>
  <dcterms:modified xsi:type="dcterms:W3CDTF">2010-07-15T20:46:07Z</dcterms:modified>
</cp:coreProperties>
</file>